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</p:sldIdLst>
  <p:sldSz cy="5143500" cx="9144000"/>
  <p:notesSz cx="6858000" cy="9144000"/>
  <p:embeddedFontLst>
    <p:embeddedFont>
      <p:font typeface="Roboto"/>
      <p:regular r:id="rId16"/>
      <p:bold r:id="rId17"/>
      <p:italic r:id="rId18"/>
      <p:boldItalic r:id="rId1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750D9AB-9939-44A3-81B0-42CDA79A2E62}">
  <a:tblStyle styleId="{C750D9AB-9939-44A3-81B0-42CDA79A2E6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font" Target="fonts/Roboto-bold.fntdata"/><Relationship Id="rId16" Type="http://schemas.openxmlformats.org/officeDocument/2006/relationships/font" Target="fonts/Roboto-regular.fntdata"/><Relationship Id="rId5" Type="http://schemas.openxmlformats.org/officeDocument/2006/relationships/slideMaster" Target="slideMasters/slideMaster1.xml"/><Relationship Id="rId19" Type="http://schemas.openxmlformats.org/officeDocument/2006/relationships/font" Target="fonts/Roboto-boldItalic.fntdata"/><Relationship Id="rId6" Type="http://schemas.openxmlformats.org/officeDocument/2006/relationships/notesMaster" Target="notesMasters/notesMaster1.xml"/><Relationship Id="rId18" Type="http://schemas.openxmlformats.org/officeDocument/2006/relationships/font" Target="fonts/Roboto-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47aeaad986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47aeaad986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147aeaad986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147aeaad986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147aeaad986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147aeaad986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147aeaad986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147aeaad986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147aeaad986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147aeaad986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47aeaad986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147aeaad986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47aeaad986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147aeaad986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47aeaad986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147aeaad986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47aeaad986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147aeaad986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idx="1" type="body"/>
          </p:nvPr>
        </p:nvSpPr>
        <p:spPr>
          <a:xfrm>
            <a:off x="100975" y="304800"/>
            <a:ext cx="48516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7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300"/>
              </a:spcAft>
              <a:buNone/>
            </a:pPr>
            <a:r>
              <a:rPr b="1" lang="en" sz="3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Bethany [Last Name </a:t>
            </a:r>
            <a:r>
              <a:rPr b="1" lang="en" sz="3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UNKNOWN]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55" name="Google Shape;5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6375" y="521925"/>
            <a:ext cx="3143779" cy="3925774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/>
          <p:nvPr>
            <p:ph idx="1" type="body"/>
          </p:nvPr>
        </p:nvSpPr>
        <p:spPr>
          <a:xfrm>
            <a:off x="100975" y="909900"/>
            <a:ext cx="4851600" cy="332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Assistant at the </a:t>
            </a:r>
            <a:r>
              <a:rPr lang="en">
                <a:solidFill>
                  <a:schemeClr val="dk1"/>
                </a:solidFill>
              </a:rPr>
              <a:t>Day Dream</a:t>
            </a:r>
            <a:r>
              <a:rPr lang="en">
                <a:solidFill>
                  <a:schemeClr val="dk1"/>
                </a:solidFill>
              </a:rPr>
              <a:t> Library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Loves to play Viola and wants to prove her worth by joining the Flatcoat Circus.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Currently in a love triangle between Desparia and Hydrangea.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100975" y="304800"/>
            <a:ext cx="48516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300"/>
              </a:spcAft>
              <a:buNone/>
            </a:pPr>
            <a:r>
              <a:rPr b="1" lang="en" sz="3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Luanda Hushbringer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100975" y="909900"/>
            <a:ext cx="4851600" cy="332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Owner of</a:t>
            </a:r>
            <a:r>
              <a:rPr lang="en">
                <a:solidFill>
                  <a:schemeClr val="dk1"/>
                </a:solidFill>
              </a:rPr>
              <a:t> the Day Dream Library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63" name="Google Shape;63;p14"/>
          <p:cNvPicPr preferRelativeResize="0"/>
          <p:nvPr/>
        </p:nvPicPr>
        <p:blipFill rotWithShape="1">
          <a:blip r:embed="rId3">
            <a:alphaModFix/>
          </a:blip>
          <a:srcRect b="0" l="0" r="9575" t="0"/>
          <a:stretch/>
        </p:blipFill>
        <p:spPr>
          <a:xfrm>
            <a:off x="4292400" y="1182240"/>
            <a:ext cx="4851600" cy="39326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idx="1" type="body"/>
          </p:nvPr>
        </p:nvSpPr>
        <p:spPr>
          <a:xfrm>
            <a:off x="100975" y="304800"/>
            <a:ext cx="48516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7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300"/>
              </a:spcAft>
              <a:buNone/>
            </a:pPr>
            <a:r>
              <a:rPr b="1" lang="en" sz="3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Ramora [Last Name </a:t>
            </a:r>
            <a:r>
              <a:rPr b="1" lang="en" sz="3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UNKNOWN</a:t>
            </a:r>
            <a:r>
              <a:rPr b="1" lang="en" sz="3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]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9" name="Google Shape;69;p15"/>
          <p:cNvSpPr txBox="1"/>
          <p:nvPr>
            <p:ph idx="1" type="body"/>
          </p:nvPr>
        </p:nvSpPr>
        <p:spPr>
          <a:xfrm>
            <a:off x="100975" y="909900"/>
            <a:ext cx="4851600" cy="332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Traveling Adventurer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Works Part-Time at the Day Dream Library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Extremely</a:t>
            </a:r>
            <a:r>
              <a:rPr lang="en">
                <a:solidFill>
                  <a:schemeClr val="dk1"/>
                </a:solidFill>
              </a:rPr>
              <a:t> </a:t>
            </a:r>
            <a:r>
              <a:rPr lang="en">
                <a:solidFill>
                  <a:schemeClr val="dk1"/>
                </a:solidFill>
              </a:rPr>
              <a:t>interested</a:t>
            </a:r>
            <a:r>
              <a:rPr lang="en">
                <a:solidFill>
                  <a:schemeClr val="dk1"/>
                </a:solidFill>
              </a:rPr>
              <a:t> in any ancient artifact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70" name="Google Shape;7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4975" y="152400"/>
            <a:ext cx="3250146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>
            <p:ph idx="1" type="body"/>
          </p:nvPr>
        </p:nvSpPr>
        <p:spPr>
          <a:xfrm>
            <a:off x="100975" y="304800"/>
            <a:ext cx="48516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7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300"/>
              </a:spcAft>
              <a:buNone/>
            </a:pPr>
            <a:r>
              <a:rPr b="1" lang="en" sz="3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Swan </a:t>
            </a:r>
            <a:r>
              <a:rPr b="1" lang="en" sz="3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[Last Name UNKNOWN]</a:t>
            </a:r>
            <a:endParaRPr b="1" sz="3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6" name="Google Shape;76;p16"/>
          <p:cNvSpPr txBox="1"/>
          <p:nvPr>
            <p:ph idx="1" type="body"/>
          </p:nvPr>
        </p:nvSpPr>
        <p:spPr>
          <a:xfrm>
            <a:off x="100975" y="909900"/>
            <a:ext cx="4851600" cy="332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Owner of The Thoughtful Baker Bar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Extremely quick when getting drinks and food.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77" name="Google Shape;7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4975" y="152400"/>
            <a:ext cx="3886625" cy="47799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/>
          <p:nvPr>
            <p:ph idx="1" type="body"/>
          </p:nvPr>
        </p:nvSpPr>
        <p:spPr>
          <a:xfrm>
            <a:off x="100975" y="304800"/>
            <a:ext cx="48516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300"/>
              </a:spcAft>
              <a:buNone/>
            </a:pPr>
            <a:r>
              <a:rPr b="1" lang="en" sz="3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Rhino Varaati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83" name="Google Shape;83;p17"/>
          <p:cNvSpPr txBox="1"/>
          <p:nvPr>
            <p:ph idx="1" type="body"/>
          </p:nvPr>
        </p:nvSpPr>
        <p:spPr>
          <a:xfrm>
            <a:off x="100975" y="909900"/>
            <a:ext cx="4851600" cy="332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Ex-Arm Wrestling Champion of Helmfield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Depressed due to the current </a:t>
            </a:r>
            <a:r>
              <a:rPr lang="en">
                <a:solidFill>
                  <a:schemeClr val="dk1"/>
                </a:solidFill>
              </a:rPr>
              <a:t>state</a:t>
            </a:r>
            <a:r>
              <a:rPr lang="en">
                <a:solidFill>
                  <a:schemeClr val="dk1"/>
                </a:solidFill>
              </a:rPr>
              <a:t> of his life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Family took in Penguin as a child and raised him as </a:t>
            </a:r>
            <a:r>
              <a:rPr lang="en">
                <a:solidFill>
                  <a:schemeClr val="dk1"/>
                </a:solidFill>
              </a:rPr>
              <a:t>their</a:t>
            </a:r>
            <a:r>
              <a:rPr lang="en">
                <a:solidFill>
                  <a:schemeClr val="dk1"/>
                </a:solidFill>
              </a:rPr>
              <a:t> own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84" name="Google Shape;84;p17"/>
          <p:cNvPicPr preferRelativeResize="0"/>
          <p:nvPr/>
        </p:nvPicPr>
        <p:blipFill rotWithShape="1">
          <a:blip r:embed="rId3">
            <a:alphaModFix/>
          </a:blip>
          <a:srcRect b="11940" l="6763" r="14866" t="0"/>
          <a:stretch/>
        </p:blipFill>
        <p:spPr>
          <a:xfrm>
            <a:off x="5336400" y="152400"/>
            <a:ext cx="3043199" cy="4833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/>
          <p:nvPr>
            <p:ph idx="1" type="body"/>
          </p:nvPr>
        </p:nvSpPr>
        <p:spPr>
          <a:xfrm>
            <a:off x="100975" y="304800"/>
            <a:ext cx="48516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300"/>
              </a:spcAft>
              <a:buNone/>
            </a:pPr>
            <a:r>
              <a:rPr b="1" lang="en" sz="3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Penguin Varaati/???</a:t>
            </a:r>
            <a:endParaRPr b="1" sz="3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0" name="Google Shape;90;p18"/>
          <p:cNvSpPr txBox="1"/>
          <p:nvPr>
            <p:ph idx="1" type="body"/>
          </p:nvPr>
        </p:nvSpPr>
        <p:spPr>
          <a:xfrm>
            <a:off x="100975" y="909900"/>
            <a:ext cx="4851600" cy="332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Adopted </a:t>
            </a:r>
            <a:r>
              <a:rPr lang="en">
                <a:solidFill>
                  <a:schemeClr val="dk1"/>
                </a:solidFill>
              </a:rPr>
              <a:t>brother</a:t>
            </a:r>
            <a:r>
              <a:rPr lang="en">
                <a:solidFill>
                  <a:schemeClr val="dk1"/>
                </a:solidFill>
              </a:rPr>
              <a:t> of Rhino’s Family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Very protective over Rhino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Warlock gaining power from the left hand to Verrona’s God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91" name="Google Shape;9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4975" y="304800"/>
            <a:ext cx="3619450" cy="436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/>
          <p:nvPr>
            <p:ph idx="1" type="body"/>
          </p:nvPr>
        </p:nvSpPr>
        <p:spPr>
          <a:xfrm>
            <a:off x="100975" y="304800"/>
            <a:ext cx="48516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300"/>
              </a:spcAft>
              <a:buNone/>
            </a:pPr>
            <a:r>
              <a:rPr b="1" lang="en" sz="3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Sunseer Leonhard</a:t>
            </a:r>
            <a:endParaRPr b="1" sz="3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7" name="Google Shape;97;p19"/>
          <p:cNvSpPr txBox="1"/>
          <p:nvPr>
            <p:ph idx="1" type="body"/>
          </p:nvPr>
        </p:nvSpPr>
        <p:spPr>
          <a:xfrm>
            <a:off x="100975" y="909900"/>
            <a:ext cx="4851600" cy="332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Owner of</a:t>
            </a:r>
            <a:r>
              <a:rPr lang="en">
                <a:solidFill>
                  <a:schemeClr val="dk1"/>
                </a:solidFill>
              </a:rPr>
              <a:t> the White Basin Hotel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Upset due to the loss of his lovely wife but </a:t>
            </a:r>
            <a:r>
              <a:rPr lang="en">
                <a:solidFill>
                  <a:schemeClr val="dk1"/>
                </a:solidFill>
              </a:rPr>
              <a:t>wants</a:t>
            </a:r>
            <a:r>
              <a:rPr lang="en">
                <a:solidFill>
                  <a:schemeClr val="dk1"/>
                </a:solidFill>
              </a:rPr>
              <a:t> to try and move on.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98" name="Google Shape;9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4975" y="152400"/>
            <a:ext cx="3878491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0"/>
          <p:cNvSpPr txBox="1"/>
          <p:nvPr>
            <p:ph idx="1" type="body"/>
          </p:nvPr>
        </p:nvSpPr>
        <p:spPr>
          <a:xfrm>
            <a:off x="100975" y="304800"/>
            <a:ext cx="48516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300"/>
              </a:spcAft>
              <a:buNone/>
            </a:pPr>
            <a:r>
              <a:rPr b="1" lang="en" sz="3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Beverly Caskbow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04" name="Google Shape;104;p20"/>
          <p:cNvSpPr txBox="1"/>
          <p:nvPr>
            <p:ph idx="1" type="body"/>
          </p:nvPr>
        </p:nvSpPr>
        <p:spPr>
          <a:xfrm>
            <a:off x="100975" y="909900"/>
            <a:ext cx="4851600" cy="275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Owner of the Flowing Hammer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Got her scar from the Helmfield Cave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Joined you in the Helmfield Cave.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Scared to go out on more </a:t>
            </a:r>
            <a:r>
              <a:rPr lang="en">
                <a:solidFill>
                  <a:schemeClr val="dk1"/>
                </a:solidFill>
              </a:rPr>
              <a:t>adventures</a:t>
            </a:r>
            <a:r>
              <a:rPr lang="en">
                <a:solidFill>
                  <a:schemeClr val="dk1"/>
                </a:solidFill>
              </a:rPr>
              <a:t> and is </a:t>
            </a:r>
            <a:r>
              <a:rPr lang="en">
                <a:solidFill>
                  <a:schemeClr val="dk1"/>
                </a:solidFill>
              </a:rPr>
              <a:t>comfortable</a:t>
            </a:r>
            <a:r>
              <a:rPr lang="en">
                <a:solidFill>
                  <a:schemeClr val="dk1"/>
                </a:solidFill>
              </a:rPr>
              <a:t> working as a blacksmith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05" name="Google Shape;10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4975" y="152400"/>
            <a:ext cx="3105150" cy="48291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06" name="Google Shape;106;p20"/>
          <p:cNvGraphicFramePr/>
          <p:nvPr/>
        </p:nvGraphicFramePr>
        <p:xfrm>
          <a:off x="100975" y="42043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{C750D9AB-9939-44A3-81B0-42CDA79A2E62}</a:tableStyleId>
              </a:tblPr>
              <a:tblGrid>
                <a:gridCol w="808600"/>
                <a:gridCol w="808600"/>
                <a:gridCol w="808600"/>
                <a:gridCol w="808600"/>
                <a:gridCol w="808600"/>
                <a:gridCol w="80860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STR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DEX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CON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INT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WIS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CHA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19 (+4)</a:t>
                      </a:r>
                      <a:endParaRPr/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 (-1)</a:t>
                      </a:r>
                      <a:endParaRPr/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19 (+4)</a:t>
                      </a:r>
                      <a:endParaRPr/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 (-2)</a:t>
                      </a:r>
                      <a:endParaRPr/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 (-2)</a:t>
                      </a:r>
                      <a:endParaRPr/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10 (+0)</a:t>
                      </a:r>
                      <a:endParaRPr/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</a:tbl>
          </a:graphicData>
        </a:graphic>
      </p:graphicFrame>
      <p:sp>
        <p:nvSpPr>
          <p:cNvPr id="107" name="Google Shape;107;p20"/>
          <p:cNvSpPr txBox="1"/>
          <p:nvPr>
            <p:ph idx="1" type="body"/>
          </p:nvPr>
        </p:nvSpPr>
        <p:spPr>
          <a:xfrm>
            <a:off x="100975" y="3661200"/>
            <a:ext cx="48516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300"/>
              </a:spcAft>
              <a:buSzPts val="1018"/>
              <a:buNone/>
            </a:pPr>
            <a:r>
              <a:rPr b="1" lang="en" sz="243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Level 3 - Barbarian</a:t>
            </a:r>
            <a:endParaRPr sz="765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1"/>
          <p:cNvSpPr txBox="1"/>
          <p:nvPr>
            <p:ph idx="1" type="body"/>
          </p:nvPr>
        </p:nvSpPr>
        <p:spPr>
          <a:xfrm>
            <a:off x="100975" y="304800"/>
            <a:ext cx="4851600" cy="126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Godiva</a:t>
            </a:r>
            <a:r>
              <a:rPr b="1" lang="en" sz="3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Commonbrook</a:t>
            </a:r>
            <a:endParaRPr b="1" sz="3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300"/>
              </a:spcBef>
              <a:spcAft>
                <a:spcPts val="300"/>
              </a:spcAft>
              <a:buNone/>
            </a:pPr>
            <a:r>
              <a:t/>
            </a:r>
            <a:endParaRPr b="1" sz="3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" name="Google Shape;113;p21"/>
          <p:cNvSpPr txBox="1"/>
          <p:nvPr>
            <p:ph idx="1" type="body"/>
          </p:nvPr>
        </p:nvSpPr>
        <p:spPr>
          <a:xfrm>
            <a:off x="100975" y="1168175"/>
            <a:ext cx="4851600" cy="332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Mayor of Helmfield 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Her motto: “</a:t>
            </a:r>
            <a:r>
              <a:rPr i="1" lang="en">
                <a:solidFill>
                  <a:schemeClr val="dk1"/>
                </a:solidFill>
              </a:rPr>
              <a:t>The people are first, the government is corrupt and make everyone happy!</a:t>
            </a:r>
            <a:r>
              <a:rPr lang="en">
                <a:solidFill>
                  <a:schemeClr val="dk1"/>
                </a:solidFill>
              </a:rPr>
              <a:t>”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14" name="Google Shape;11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5850" y="152400"/>
            <a:ext cx="4225751" cy="492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